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66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8" r:id="rId11"/>
    <p:sldId id="269" r:id="rId12"/>
    <p:sldId id="270" r:id="rId13"/>
    <p:sldId id="272" r:id="rId14"/>
    <p:sldId id="273" r:id="rId15"/>
    <p:sldId id="274" r:id="rId16"/>
    <p:sldId id="278" r:id="rId17"/>
    <p:sldId id="276" r:id="rId18"/>
    <p:sldId id="280" r:id="rId19"/>
    <p:sldId id="277" r:id="rId20"/>
    <p:sldId id="279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75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33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7A4AD-9F24-49D2-A5EA-9AF886B5E681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E37D0-7A1E-41BA-896B-9F6CFFBBE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8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Book Antiqua" panose="02040602050305030304" pitchFamily="18" charset="0"/>
              </a:rPr>
              <a:t>CSDMS: Community Surface Dynamics Modeling System</a:t>
            </a:r>
          </a:p>
          <a:p>
            <a:r>
              <a:rPr lang="en-US" altLang="en-US" smtClean="0">
                <a:latin typeface="Book Antiqua" panose="02040602050305030304" pitchFamily="18" charset="0"/>
              </a:rPr>
              <a:t>CGI: Computer Generated Imagery</a:t>
            </a:r>
          </a:p>
          <a:p>
            <a:r>
              <a:rPr lang="en-US" altLang="en-US" smtClean="0">
                <a:latin typeface="Book Antiqua" panose="02040602050305030304" pitchFamily="18" charset="0"/>
              </a:rPr>
              <a:t>ESMF: Earth System Modeling Framework</a:t>
            </a:r>
          </a:p>
        </p:txBody>
      </p:sp>
    </p:spTree>
    <p:extLst>
      <p:ext uri="{BB962C8B-B14F-4D97-AF65-F5344CB8AC3E}">
        <p14:creationId xmlns:p14="http://schemas.microsoft.com/office/powerpoint/2010/main" val="66684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400" b="1" dirty="0">
                <a:solidFill>
                  <a:srgbClr val="990000"/>
                </a:solidFill>
                <a:latin typeface="Arial"/>
                <a:cs typeface="Arial"/>
              </a:defRPr>
            </a:lvl1pPr>
          </a:lstStyle>
          <a:p>
            <a:pPr lvl="0" algn="ctr" defTabSz="342892" fontAlgn="auto">
              <a:lnSpc>
                <a:spcPct val="100000"/>
              </a:lnSpc>
              <a:spcAft>
                <a:spcPts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40"/>
            <a:ext cx="6858000" cy="207595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baseline="0" dirty="0"/>
            </a:lvl1pPr>
          </a:lstStyle>
          <a:p>
            <a:pPr marL="0" lvl="0" indent="0" algn="ct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1F264-54CF-4C93-9285-D809574644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086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0B8FD-4B35-438E-9A59-FE6D04E693D7}" type="datetime1">
              <a:rPr lang="en-US" smtClean="0"/>
              <a:t>6/10/2018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D99EE-EBF8-4397-82C0-CC4BEFD605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6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D7F60-B8F7-4ECF-9FFF-6AFC6BF4F3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3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4086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C02F8-AAB9-4361-8B6F-18CA901CE565}" type="datetime1">
              <a:rPr lang="en-US" smtClean="0"/>
              <a:t>6/10/2018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Daniel Garijo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B93CD-758C-4CC8-81CD-C84F1D2334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1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2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4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8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0860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Daniel </a:t>
            </a:r>
            <a:r>
              <a:rPr lang="en-US" dirty="0" err="1" smtClean="0"/>
              <a:t>Garijo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9989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37B9BC5-F91D-4F71-812A-B090E5D2C50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639989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80" y="6493458"/>
            <a:ext cx="2112566" cy="195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rgbClr val="C0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5pPr>
      <a:lvl6pPr marL="3428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6pPr>
      <a:lvl7pPr marL="68578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7pPr>
      <a:lvl8pPr marL="102867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8pPr>
      <a:lvl9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accent2"/>
          </a:solidFill>
          <a:latin typeface="Calibri Light" panose="020F0302020204030204" pitchFamily="34" charset="0"/>
        </a:defRPr>
      </a:lvl9pPr>
    </p:titleStyle>
    <p:bodyStyle>
      <a:lvl1pPr marL="171446" indent="-171446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404040"/>
          </a:solidFill>
          <a:latin typeface="+mn-lt"/>
          <a:ea typeface="+mn-ea"/>
          <a:cs typeface="+mn-cs"/>
        </a:defRPr>
      </a:lvl1pPr>
      <a:lvl2pPr marL="514337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404040"/>
          </a:solidFill>
          <a:latin typeface="+mn-lt"/>
          <a:ea typeface="+mn-ea"/>
          <a:cs typeface="+mn-cs"/>
        </a:defRPr>
      </a:lvl2pPr>
      <a:lvl3pPr marL="857228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rgbClr val="404040"/>
          </a:solidFill>
          <a:latin typeface="+mn-lt"/>
          <a:ea typeface="+mn-ea"/>
          <a:cs typeface="+mn-cs"/>
        </a:defRPr>
      </a:lvl3pPr>
      <a:lvl4pPr marL="1200120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4pPr>
      <a:lvl5pPr marL="1543012" indent="-171446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png"/><Relationship Id="rId18" Type="http://schemas.openxmlformats.org/officeDocument/2006/relationships/image" Target="../media/image24.emf"/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12" Type="http://schemas.openxmlformats.org/officeDocument/2006/relationships/image" Target="../media/image18.png"/><Relationship Id="rId17" Type="http://schemas.openxmlformats.org/officeDocument/2006/relationships/image" Target="../media/image23.emf"/><Relationship Id="rId2" Type="http://schemas.openxmlformats.org/officeDocument/2006/relationships/image" Target="../media/image8.png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emf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ntosoft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mcr.ontosoft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156613"/>
            <a:ext cx="9144000" cy="346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 noGrp="1"/>
          </p:cNvSpPr>
          <p:nvPr>
            <p:ph type="ctrTitle"/>
          </p:nvPr>
        </p:nvSpPr>
        <p:spPr>
          <a:xfrm>
            <a:off x="1143000" y="1123681"/>
            <a:ext cx="6858000" cy="2387600"/>
          </a:xfrm>
          <a:prstGeom prst="rect">
            <a:avLst/>
          </a:prstGeo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342892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rgbClr val="990000"/>
                </a:solidFill>
                <a:latin typeface="Arial"/>
                <a:cs typeface="Arial"/>
              </a:rPr>
              <a:t>OntoSof</a:t>
            </a:r>
            <a:r>
              <a:rPr lang="en-US" sz="2400" b="1" dirty="0" smtClean="0">
                <a:solidFill>
                  <a:srgbClr val="990000"/>
                </a:solidFill>
                <a:latin typeface="Arial"/>
                <a:cs typeface="Arial"/>
              </a:rPr>
              <a:t> Tutorial</a:t>
            </a:r>
            <a:br>
              <a:rPr lang="en-US" sz="2400" b="1" dirty="0" smtClean="0">
                <a:solidFill>
                  <a:srgbClr val="990000"/>
                </a:solidFill>
                <a:latin typeface="Arial"/>
                <a:cs typeface="Arial"/>
              </a:rPr>
            </a:br>
            <a:r>
              <a:rPr lang="en-US" altLang="en-US" sz="2000" dirty="0" smtClean="0">
                <a:solidFill>
                  <a:srgbClr val="A61600"/>
                </a:solidFill>
              </a:rPr>
              <a:t>A </a:t>
            </a:r>
            <a:r>
              <a:rPr lang="en-US" altLang="en-US" sz="2000" dirty="0">
                <a:solidFill>
                  <a:srgbClr val="A61600"/>
                </a:solidFill>
              </a:rPr>
              <a:t>Distributed Semantic Registry for Scientific Software</a:t>
            </a:r>
            <a:endParaRPr lang="en-US" sz="2063" dirty="0">
              <a:solidFill>
                <a:srgbClr val="990000"/>
              </a:solidFill>
              <a:latin typeface="Arial"/>
              <a:cs typeface="Arial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1143000" y="3035982"/>
            <a:ext cx="6858000" cy="207595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b="1" dirty="0" smtClean="0"/>
              <a:t>Daniel </a:t>
            </a:r>
            <a:r>
              <a:rPr lang="en-US" altLang="en-US" b="1" dirty="0" err="1" smtClean="0"/>
              <a:t>Garijo</a:t>
            </a:r>
            <a:r>
              <a:rPr lang="en-US" altLang="en-US" dirty="0" smtClean="0"/>
              <a:t>, Yolanda Gil</a:t>
            </a:r>
          </a:p>
          <a:p>
            <a:pPr marL="0" indent="0" algn="ctr">
              <a:buNone/>
            </a:pPr>
            <a:r>
              <a:rPr lang="en-US" altLang="en-US" dirty="0" smtClean="0"/>
              <a:t>Information Sciences Institute and</a:t>
            </a:r>
            <a:br>
              <a:rPr lang="en-US" altLang="en-US" dirty="0" smtClean="0"/>
            </a:br>
            <a:r>
              <a:rPr lang="en-US" altLang="en-US" dirty="0" smtClean="0"/>
              <a:t>Department of Computer Science</a:t>
            </a:r>
          </a:p>
          <a:p>
            <a:pPr marL="0" indent="0" algn="ctr">
              <a:buNone/>
            </a:pPr>
            <a:r>
              <a:rPr lang="en-US" altLang="en-US" dirty="0" smtClean="0"/>
              <a:t>@</a:t>
            </a:r>
            <a:r>
              <a:rPr lang="en-US" altLang="en-US" dirty="0" err="1" smtClean="0"/>
              <a:t>dgarijov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dgarijo@isi.edu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8" y="893443"/>
            <a:ext cx="2849166" cy="2635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5" y="463247"/>
            <a:ext cx="1123950" cy="1123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39" y="797666"/>
            <a:ext cx="2209799" cy="58985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737326" y="5285033"/>
            <a:ext cx="3439160" cy="609600"/>
          </a:xfrm>
          <a:prstGeom prst="rect">
            <a:avLst/>
          </a:prstGeom>
          <a:noFill/>
          <a:ln w="38100">
            <a:solidFill>
              <a:srgbClr val="1767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 anchor="b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  <a:t/>
            </a:r>
            <a:b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</a:br>
            <a: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  <a:t>http://www.ontosoft.org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800" dirty="0">
              <a:solidFill>
                <a:srgbClr val="9B0101"/>
              </a:solidFill>
              <a:latin typeface="Helvetica" panose="020B0604020202020204" pitchFamily="34" charset="0"/>
            </a:endParaRPr>
          </a:p>
        </p:txBody>
      </p: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6464300" y="5373913"/>
            <a:ext cx="2616200" cy="914400"/>
            <a:chOff x="6015038" y="88900"/>
            <a:chExt cx="3040062" cy="1052409"/>
          </a:xfrm>
        </p:grpSpPr>
        <p:pic>
          <p:nvPicPr>
            <p:cNvPr id="13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038" y="88900"/>
              <a:ext cx="3040062" cy="103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8"/>
            <p:cNvSpPr txBox="1">
              <a:spLocks noChangeArrowheads="1"/>
            </p:cNvSpPr>
            <p:nvPr/>
          </p:nvSpPr>
          <p:spPr bwMode="auto">
            <a:xfrm>
              <a:off x="7200900" y="850900"/>
              <a:ext cx="1689100" cy="290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17678F"/>
                  </a:solidFill>
                </a:rPr>
                <a:t>Building Block</a:t>
              </a:r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464525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t="6487" r="3464" b="8475"/>
          <a:stretch>
            <a:fillRect/>
          </a:stretch>
        </p:blipFill>
        <p:spPr bwMode="auto">
          <a:xfrm>
            <a:off x="344488" y="4645251"/>
            <a:ext cx="2105025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/>
          </p:nvPr>
        </p:nvSpPr>
        <p:spPr>
          <a:xfrm>
            <a:off x="639763" y="0"/>
            <a:ext cx="8504237" cy="1152525"/>
          </a:xfrm>
        </p:spPr>
        <p:txBody>
          <a:bodyPr/>
          <a:lstStyle/>
          <a:p>
            <a:r>
              <a:rPr lang="en-US" altLang="en-US" smtClean="0"/>
              <a:t>OntoSoft Metadata Categories</a:t>
            </a:r>
          </a:p>
        </p:txBody>
      </p:sp>
      <p:pic>
        <p:nvPicPr>
          <p:cNvPr id="15363" name="Picture 1" descr="piechart.svg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t="6197" r="-2829" b="-4185"/>
          <a:stretch>
            <a:fillRect/>
          </a:stretch>
        </p:blipFill>
        <p:spPr bwMode="auto">
          <a:xfrm>
            <a:off x="2941638" y="1846263"/>
            <a:ext cx="3240087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 descr="understand.svg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47"/>
          <a:stretch>
            <a:fillRect/>
          </a:stretch>
        </p:blipFill>
        <p:spPr bwMode="auto">
          <a:xfrm>
            <a:off x="6291263" y="2079625"/>
            <a:ext cx="2690812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 descr="identify.svg.e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8"/>
          <a:stretch>
            <a:fillRect/>
          </a:stretch>
        </p:blipFill>
        <p:spPr bwMode="auto">
          <a:xfrm>
            <a:off x="3282950" y="1343025"/>
            <a:ext cx="28590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4" descr="execute.svg.em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30"/>
          <a:stretch>
            <a:fillRect/>
          </a:stretch>
        </p:blipFill>
        <p:spPr bwMode="auto">
          <a:xfrm>
            <a:off x="6338888" y="3803650"/>
            <a:ext cx="2690812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6" descr="support.svg.em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19997"/>
          <a:stretch>
            <a:fillRect/>
          </a:stretch>
        </p:blipFill>
        <p:spPr bwMode="auto">
          <a:xfrm>
            <a:off x="128588" y="4064000"/>
            <a:ext cx="282892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0" descr="update.svg.em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9991"/>
          <a:stretch>
            <a:fillRect/>
          </a:stretch>
        </p:blipFill>
        <p:spPr bwMode="auto">
          <a:xfrm>
            <a:off x="169863" y="2057400"/>
            <a:ext cx="282733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5" descr="research.svg.em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7"/>
          <a:stretch>
            <a:fillRect/>
          </a:stretch>
        </p:blipFill>
        <p:spPr bwMode="auto">
          <a:xfrm>
            <a:off x="3181350" y="5048250"/>
            <a:ext cx="2859088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39763" y="-25400"/>
            <a:ext cx="8304212" cy="1152525"/>
          </a:xfrm>
        </p:spPr>
        <p:txBody>
          <a:bodyPr/>
          <a:lstStyle/>
          <a:p>
            <a:r>
              <a:rPr lang="en-US" altLang="en-US" smtClean="0"/>
              <a:t>Describing Scientific Software in OntoSoft</a:t>
            </a:r>
          </a:p>
        </p:txBody>
      </p:sp>
      <p:sp>
        <p:nvSpPr>
          <p:cNvPr id="16387" name="Title 1"/>
          <p:cNvSpPr txBox="1">
            <a:spLocks/>
          </p:cNvSpPr>
          <p:nvPr/>
        </p:nvSpPr>
        <p:spPr bwMode="auto">
          <a:xfrm>
            <a:off x="5295900" y="0"/>
            <a:ext cx="3848100" cy="348343"/>
          </a:xfrm>
          <a:prstGeom prst="rect">
            <a:avLst/>
          </a:prstGeom>
          <a:noFill/>
          <a:ln w="38100">
            <a:solidFill>
              <a:srgbClr val="1767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 anchor="b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  <a:t/>
            </a:r>
            <a:b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</a:br>
            <a:r>
              <a:rPr lang="en-US" altLang="en-US" sz="2000" dirty="0">
                <a:solidFill>
                  <a:srgbClr val="9B0101"/>
                </a:solidFill>
                <a:latin typeface="Helvetica" panose="020B0604020202020204" pitchFamily="34" charset="0"/>
              </a:rPr>
              <a:t>http://</a:t>
            </a:r>
            <a:r>
              <a:rPr lang="en-US" altLang="en-US" sz="2000" dirty="0" smtClean="0">
                <a:solidFill>
                  <a:srgbClr val="9B0101"/>
                </a:solidFill>
                <a:latin typeface="Helvetica" panose="020B0604020202020204" pitchFamily="34" charset="0"/>
              </a:rPr>
              <a:t>www.ontosoft.org/portal</a:t>
            </a:r>
            <a:endParaRPr lang="en-US" altLang="en-US" sz="800" dirty="0">
              <a:solidFill>
                <a:srgbClr val="9B0101"/>
              </a:solidFill>
              <a:latin typeface="Helvetica" panose="020B0604020202020204" pitchFamily="34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2189163" y="3538538"/>
            <a:ext cx="1992312" cy="889000"/>
          </a:xfrm>
          <a:prstGeom prst="wedgeRoundRectCallout">
            <a:avLst>
              <a:gd name="adj1" fmla="val -58571"/>
              <a:gd name="adj2" fmla="val 6367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44713" y="3527425"/>
            <a:ext cx="2143125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accent3">
                    <a:lumMod val="50000"/>
                  </a:schemeClr>
                </a:solidFill>
                <a:latin typeface="Times New Roman"/>
                <a:cs typeface="Times New Roman"/>
              </a:rPr>
              <a:t>Metadata can be exported in several formats (HTML, RDF, JSON)</a:t>
            </a: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2967038" y="4551363"/>
            <a:ext cx="17176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>
                <a:solidFill>
                  <a:srgbClr val="4F698C"/>
                </a:solidFill>
                <a:latin typeface="Arial Narrow" panose="020B0606020202030204" pitchFamily="34" charset="0"/>
              </a:rPr>
              <a:t>Metadata for 3DDY Software </a:t>
            </a:r>
          </a:p>
        </p:txBody>
      </p:sp>
      <p:pic>
        <p:nvPicPr>
          <p:cNvPr id="16391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127125"/>
            <a:ext cx="9110663" cy="56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5995988" y="3654425"/>
            <a:ext cx="1660525" cy="887413"/>
          </a:xfrm>
          <a:prstGeom prst="wedgeRoundRectCallout">
            <a:avLst>
              <a:gd name="adj1" fmla="val -139571"/>
              <a:gd name="adj2" fmla="val -59779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5995988" y="3654425"/>
            <a:ext cx="1793875" cy="887413"/>
          </a:xfrm>
          <a:prstGeom prst="wedgeRoundRectCallout">
            <a:avLst>
              <a:gd name="adj1" fmla="val -125608"/>
              <a:gd name="adj2" fmla="val -122042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394" name="TextBox 10"/>
          <p:cNvSpPr txBox="1">
            <a:spLocks noChangeArrowheads="1"/>
          </p:cNvSpPr>
          <p:nvPr/>
        </p:nvSpPr>
        <p:spPr bwMode="auto">
          <a:xfrm>
            <a:off x="6049963" y="3756025"/>
            <a:ext cx="17240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779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 properties collected through simple  questions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308350" y="1262063"/>
            <a:ext cx="1909763" cy="831850"/>
          </a:xfrm>
          <a:prstGeom prst="wedgeRoundRectCallout">
            <a:avLst>
              <a:gd name="adj1" fmla="val -49310"/>
              <a:gd name="adj2" fmla="val 80275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360363" y="5891213"/>
            <a:ext cx="1660525" cy="458787"/>
          </a:xfrm>
          <a:prstGeom prst="wedgeRoundRectCallout">
            <a:avLst>
              <a:gd name="adj1" fmla="val 29429"/>
              <a:gd name="adj2" fmla="val -418064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397" name="TextBox 15"/>
          <p:cNvSpPr txBox="1">
            <a:spLocks noChangeArrowheads="1"/>
          </p:cNvSpPr>
          <p:nvPr/>
        </p:nvSpPr>
        <p:spPr bwMode="auto">
          <a:xfrm>
            <a:off x="3976688" y="1347788"/>
            <a:ext cx="1096962" cy="1698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500">
                <a:solidFill>
                  <a:srgbClr val="4F698C"/>
                </a:solidFill>
                <a:latin typeface="Arial Narrow" panose="020B0606020202030204" pitchFamily="34" charset="0"/>
              </a:rPr>
              <a:t>Set permissions for 3DDY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924175" y="1262063"/>
            <a:ext cx="2293938" cy="831850"/>
          </a:xfrm>
          <a:prstGeom prst="wedgeRoundRectCallout">
            <a:avLst>
              <a:gd name="adj1" fmla="val -131382"/>
              <a:gd name="adj2" fmla="val 123831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399" name="TextBox 17"/>
          <p:cNvSpPr txBox="1">
            <a:spLocks noChangeArrowheads="1"/>
          </p:cNvSpPr>
          <p:nvPr/>
        </p:nvSpPr>
        <p:spPr bwMode="auto">
          <a:xfrm>
            <a:off x="2998788" y="1365250"/>
            <a:ext cx="2400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779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 properties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779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organized into categories that make sense to scientists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5969000" y="5813425"/>
            <a:ext cx="2417763" cy="546100"/>
          </a:xfrm>
          <a:prstGeom prst="wedgeRoundRectCallout">
            <a:avLst>
              <a:gd name="adj1" fmla="val -121745"/>
              <a:gd name="adj2" fmla="val -12426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401" name="TextBox 23"/>
          <p:cNvSpPr txBox="1">
            <a:spLocks noChangeArrowheads="1"/>
          </p:cNvSpPr>
          <p:nvPr/>
        </p:nvSpPr>
        <p:spPr bwMode="auto">
          <a:xfrm>
            <a:off x="6024563" y="5846763"/>
            <a:ext cx="23161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779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import of metadata from other repositories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60363" y="5861050"/>
            <a:ext cx="1716087" cy="498475"/>
          </a:xfrm>
          <a:prstGeom prst="wedgeRoundRectCallout">
            <a:avLst>
              <a:gd name="adj1" fmla="val -18571"/>
              <a:gd name="adj2" fmla="val -134731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403" name="Rectangle 1"/>
          <p:cNvSpPr>
            <a:spLocks noChangeArrowheads="1"/>
          </p:cNvSpPr>
          <p:nvPr/>
        </p:nvSpPr>
        <p:spPr bwMode="auto">
          <a:xfrm>
            <a:off x="452438" y="5891213"/>
            <a:ext cx="1692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77933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Indicators of metadata completeness</a:t>
            </a:r>
          </a:p>
        </p:txBody>
      </p:sp>
    </p:spTree>
    <p:extLst>
      <p:ext uri="{BB962C8B-B14F-4D97-AF65-F5344CB8AC3E}">
        <p14:creationId xmlns:p14="http://schemas.microsoft.com/office/powerpoint/2010/main" val="14807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639763" y="-25400"/>
            <a:ext cx="8304212" cy="1152525"/>
          </a:xfrm>
        </p:spPr>
        <p:txBody>
          <a:bodyPr/>
          <a:lstStyle/>
          <a:p>
            <a:r>
              <a:rPr lang="en-US" altLang="en-US" smtClean="0"/>
              <a:t>Access control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809"/>
          <a:stretch/>
        </p:blipFill>
        <p:spPr>
          <a:xfrm>
            <a:off x="274638" y="1576388"/>
            <a:ext cx="5676900" cy="407035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6480175" y="3589338"/>
            <a:ext cx="2293938" cy="831850"/>
          </a:xfrm>
          <a:prstGeom prst="wedgeRoundRectCallout">
            <a:avLst>
              <a:gd name="adj1" fmla="val -133395"/>
              <a:gd name="adj2" fmla="val 35025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77933D"/>
                </a:solidFill>
                <a:latin typeface="Times New Roman"/>
                <a:cs typeface="Times New Roman"/>
              </a:rPr>
              <a:t>Users and permissions for the 3DDY software component</a:t>
            </a:r>
          </a:p>
          <a:p>
            <a:pPr algn="ctr">
              <a:defRPr/>
            </a:pPr>
            <a:endParaRPr lang="en-US" sz="1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6199188" y="1893888"/>
            <a:ext cx="2293937" cy="833437"/>
          </a:xfrm>
          <a:prstGeom prst="wedgeRoundRectCallout">
            <a:avLst>
              <a:gd name="adj1" fmla="val -144266"/>
              <a:gd name="adj2" fmla="val -18259"/>
              <a:gd name="adj3" fmla="val 16667"/>
            </a:avLst>
          </a:prstGeom>
          <a:solidFill>
            <a:srgbClr val="D7E4BD"/>
          </a:solidFill>
          <a:ln>
            <a:solidFill>
              <a:srgbClr val="6699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77933D"/>
                </a:solidFill>
              </a:rPr>
              <a:t>Setting permissions for editing 3DDY metadata</a:t>
            </a:r>
          </a:p>
        </p:txBody>
      </p:sp>
      <p:pic>
        <p:nvPicPr>
          <p:cNvPr id="1741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4826000"/>
            <a:ext cx="3108325" cy="173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TextBox 3"/>
          <p:cNvSpPr txBox="1">
            <a:spLocks noChangeArrowheads="1"/>
          </p:cNvSpPr>
          <p:nvPr/>
        </p:nvSpPr>
        <p:spPr bwMode="auto">
          <a:xfrm>
            <a:off x="6122988" y="4567238"/>
            <a:ext cx="2949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279F"/>
                </a:solidFill>
              </a:rPr>
              <a:t>W3CWeb access control Ontology</a:t>
            </a:r>
          </a:p>
        </p:txBody>
      </p:sp>
    </p:spTree>
    <p:extLst>
      <p:ext uri="{BB962C8B-B14F-4D97-AF65-F5344CB8AC3E}">
        <p14:creationId xmlns:p14="http://schemas.microsoft.com/office/powerpoint/2010/main" val="3776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350073" y="901330"/>
            <a:ext cx="6491739" cy="61082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Finding 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Software with </a:t>
            </a:r>
            <a:r>
              <a:rPr lang="en-US" dirty="0" err="1" smtClean="0">
                <a:latin typeface="Helvetica" charset="0"/>
                <a:ea typeface="ＭＳ Ｐゴシック" charset="0"/>
                <a:cs typeface="ＭＳ Ｐゴシック" charset="0"/>
              </a:rPr>
              <a:t>OntoSoft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</a:br>
            <a:endParaRPr lang="en-US" sz="21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73" y="1801103"/>
            <a:ext cx="5934075" cy="417403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243" name="Rounded Rectangle 8"/>
          <p:cNvSpPr>
            <a:spLocks noChangeArrowheads="1"/>
          </p:cNvSpPr>
          <p:nvPr/>
        </p:nvSpPr>
        <p:spPr bwMode="auto">
          <a:xfrm>
            <a:off x="4495800" y="2257425"/>
            <a:ext cx="3429000" cy="657225"/>
          </a:xfrm>
          <a:prstGeom prst="roundRect">
            <a:avLst>
              <a:gd name="adj" fmla="val 16667"/>
            </a:avLst>
          </a:prstGeom>
          <a:solidFill>
            <a:srgbClr val="FFF8B7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dirty="0">
                <a:solidFill>
                  <a:srgbClr val="B30202"/>
                </a:solidFill>
              </a:rPr>
              <a:t>Currently &gt;600 entries, many imported from CSDMS, C4P, …</a:t>
            </a:r>
          </a:p>
        </p:txBody>
      </p:sp>
    </p:spTree>
    <p:extLst>
      <p:ext uri="{BB962C8B-B14F-4D97-AF65-F5344CB8AC3E}">
        <p14:creationId xmlns:p14="http://schemas.microsoft.com/office/powerpoint/2010/main" val="2144287666"/>
      </p:ext>
    </p:extLst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>
          <a:xfrm>
            <a:off x="357296" y="259687"/>
            <a:ext cx="7314956" cy="557200"/>
          </a:xfrm>
        </p:spPr>
        <p:txBody>
          <a:bodyPr/>
          <a:lstStyle/>
          <a:p>
            <a:r>
              <a:rPr lang="en-US" sz="3000" dirty="0">
                <a:latin typeface="Helvetica" charset="0"/>
                <a:ea typeface="ＭＳ Ｐゴシック" charset="0"/>
                <a:cs typeface="ＭＳ Ｐゴシック" charset="0"/>
              </a:rPr>
              <a:t>Comparing Alternatives with </a:t>
            </a:r>
            <a:r>
              <a:rPr lang="en-US" sz="3000" dirty="0" err="1">
                <a:latin typeface="Helvetica" charset="0"/>
                <a:ea typeface="ＭＳ Ｐゴシック" charset="0"/>
                <a:cs typeface="ＭＳ Ｐゴシック" charset="0"/>
              </a:rPr>
              <a:t>OntoSoft</a:t>
            </a:r>
            <a:endParaRPr lang="en-US" sz="30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1" y="999765"/>
            <a:ext cx="6485164" cy="4923743"/>
          </a:xfrm>
          <a:prstGeom prst="rect">
            <a:avLst/>
          </a:prstGeom>
        </p:spPr>
      </p:pic>
      <p:sp>
        <p:nvSpPr>
          <p:cNvPr id="15" name="Rounded Rectangle 8"/>
          <p:cNvSpPr>
            <a:spLocks noChangeArrowheads="1"/>
          </p:cNvSpPr>
          <p:nvPr/>
        </p:nvSpPr>
        <p:spPr bwMode="auto">
          <a:xfrm>
            <a:off x="5867961" y="1127794"/>
            <a:ext cx="2958704" cy="657225"/>
          </a:xfrm>
          <a:prstGeom prst="roundRect">
            <a:avLst>
              <a:gd name="adj" fmla="val 16667"/>
            </a:avLst>
          </a:prstGeom>
          <a:solidFill>
            <a:srgbClr val="FFF8B7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dirty="0">
                <a:solidFill>
                  <a:srgbClr val="B30202"/>
                </a:solidFill>
              </a:rPr>
              <a:t>Select software and features, get a comparison table</a:t>
            </a:r>
          </a:p>
        </p:txBody>
      </p:sp>
    </p:spTree>
    <p:extLst>
      <p:ext uri="{BB962C8B-B14F-4D97-AF65-F5344CB8AC3E}">
        <p14:creationId xmlns:p14="http://schemas.microsoft.com/office/powerpoint/2010/main" val="2225457265"/>
      </p:ext>
    </p:extLst>
  </p:cSld>
  <p:clrMapOvr>
    <a:masterClrMapping/>
  </p:clrMapOvr>
  <p:transition spd="slow" advClick="0" advTm="4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19" y="199147"/>
            <a:ext cx="7606681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Publishing Software Metadata with </a:t>
            </a:r>
            <a:r>
              <a:rPr lang="en-US" dirty="0" err="1" smtClean="0"/>
              <a:t>OntoSoft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81" y="1204466"/>
            <a:ext cx="7152019" cy="413993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Oval 3"/>
          <p:cNvSpPr/>
          <p:nvPr/>
        </p:nvSpPr>
        <p:spPr>
          <a:xfrm>
            <a:off x="748665" y="2402749"/>
            <a:ext cx="2571750" cy="53340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34025" y="4276725"/>
            <a:ext cx="2466975" cy="1200329"/>
          </a:xfrm>
          <a:prstGeom prst="rect">
            <a:avLst/>
          </a:prstGeom>
          <a:solidFill>
            <a:srgbClr val="E2984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F4C73"/>
                </a:solidFill>
              </a:rPr>
              <a:t>Publish metadata as HTML from </a:t>
            </a:r>
            <a:r>
              <a:rPr lang="en-US" dirty="0" err="1">
                <a:solidFill>
                  <a:srgbClr val="0F4C73"/>
                </a:solidFill>
              </a:rPr>
              <a:t>OntoSoft</a:t>
            </a:r>
            <a:r>
              <a:rPr lang="en-US" dirty="0">
                <a:solidFill>
                  <a:srgbClr val="0F4C73"/>
                </a:solidFill>
              </a:rPr>
              <a:t> and add pointer from software repository</a:t>
            </a:r>
          </a:p>
        </p:txBody>
      </p:sp>
    </p:spTree>
    <p:extLst>
      <p:ext uri="{BB962C8B-B14F-4D97-AF65-F5344CB8AC3E}">
        <p14:creationId xmlns:p14="http://schemas.microsoft.com/office/powerpoint/2010/main" val="32434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1134292" y="1707155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5pPr>
            <a:lvl6pPr marL="34289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6pPr>
            <a:lvl7pPr marL="68578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7pPr>
            <a:lvl8pPr marL="10286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8pPr>
            <a:lvl9pPr marL="137156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2"/>
                </a:solidFill>
                <a:latin typeface="Calibri Light" panose="020F0302020204030204" pitchFamily="34" charset="0"/>
              </a:defRPr>
            </a:lvl9pPr>
          </a:lstStyle>
          <a:p>
            <a:pPr algn="ctr" defTabSz="342892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600" b="1" dirty="0" err="1" smtClean="0">
                <a:solidFill>
                  <a:srgbClr val="990000"/>
                </a:solidFill>
                <a:latin typeface="Arial"/>
                <a:cs typeface="Arial"/>
              </a:rPr>
              <a:t>OntoSof</a:t>
            </a:r>
            <a:r>
              <a:rPr lang="en-US" sz="3600" b="1" dirty="0" smtClean="0">
                <a:solidFill>
                  <a:srgbClr val="990000"/>
                </a:solidFill>
                <a:latin typeface="Arial"/>
                <a:cs typeface="Arial"/>
              </a:rPr>
              <a:t> Tutorial</a:t>
            </a:r>
            <a:br>
              <a:rPr lang="en-US" sz="3600" b="1" dirty="0" smtClean="0">
                <a:solidFill>
                  <a:srgbClr val="990000"/>
                </a:solidFill>
                <a:latin typeface="Arial"/>
                <a:cs typeface="Arial"/>
              </a:rPr>
            </a:br>
            <a:endParaRPr lang="en-US" altLang="en-US" sz="3200" dirty="0" smtClean="0">
              <a:solidFill>
                <a:srgbClr val="A61600"/>
              </a:solidFill>
            </a:endParaRPr>
          </a:p>
          <a:p>
            <a:pPr algn="ctr" defTabSz="342892"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A61600"/>
                </a:solidFill>
                <a:latin typeface="Arial"/>
                <a:cs typeface="Arial"/>
              </a:rPr>
              <a:t>How to use </a:t>
            </a:r>
            <a:r>
              <a:rPr lang="en-US" sz="3200" dirty="0" err="1" smtClean="0">
                <a:solidFill>
                  <a:srgbClr val="A61600"/>
                </a:solidFill>
                <a:latin typeface="Arial"/>
                <a:cs typeface="Arial"/>
              </a:rPr>
              <a:t>OntoSoft</a:t>
            </a:r>
            <a:r>
              <a:rPr lang="en-US" sz="3200" dirty="0" smtClean="0">
                <a:solidFill>
                  <a:srgbClr val="A61600"/>
                </a:solidFill>
                <a:latin typeface="Arial"/>
                <a:cs typeface="Arial"/>
              </a:rPr>
              <a:t> in a few steps</a:t>
            </a:r>
            <a:endParaRPr lang="en-US" sz="3200" dirty="0">
              <a:solidFill>
                <a:srgbClr val="99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27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in </a:t>
            </a:r>
            <a:r>
              <a:rPr lang="en-US" dirty="0" err="1" smtClean="0"/>
              <a:t>OntoSoft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8903" y="1619794"/>
            <a:ext cx="328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http://imcr.ontosoft.org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2" y="2144013"/>
            <a:ext cx="8947655" cy="317154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341326" y="1989126"/>
            <a:ext cx="1704501" cy="70182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4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software entry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21" y="2668732"/>
            <a:ext cx="6886575" cy="21717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Oval 3"/>
          <p:cNvSpPr/>
          <p:nvPr/>
        </p:nvSpPr>
        <p:spPr>
          <a:xfrm>
            <a:off x="796637" y="3863687"/>
            <a:ext cx="2750127" cy="59574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593669" y="1864017"/>
            <a:ext cx="775063" cy="91317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829" y="1034639"/>
            <a:ext cx="4255525" cy="465428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338354" y="2621280"/>
            <a:ext cx="3413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Fill in the different metadata fields by clicking on the different sections.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red color indicates the level of metadata completion of a category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Adding a software entry (2)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13463" y="3735977"/>
            <a:ext cx="1715588" cy="13933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778000"/>
            <a:ext cx="9182100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639763" y="0"/>
            <a:ext cx="8304212" cy="1152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 anchor="b"/>
          <a:lstStyle/>
          <a:p>
            <a:pPr>
              <a:defRPr/>
            </a:pPr>
            <a:r>
              <a:rPr lang="en-US" sz="33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We have all been here…</a:t>
            </a:r>
          </a:p>
        </p:txBody>
      </p:sp>
    </p:spTree>
    <p:extLst>
      <p:ext uri="{BB962C8B-B14F-4D97-AF65-F5344CB8AC3E}">
        <p14:creationId xmlns:p14="http://schemas.microsoft.com/office/powerpoint/2010/main" val="15811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Importing metadata from GitHub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20" y="1144225"/>
            <a:ext cx="4838564" cy="483856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512526" y="1741714"/>
            <a:ext cx="34921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Select “Execute” and then “Access”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Insert your GitHub project URL on the first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Clickl</a:t>
            </a:r>
            <a:r>
              <a:rPr lang="en-US" dirty="0" smtClean="0"/>
              <a:t> on “Get GitHub Metadata”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Describing a software entry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9" y="1098457"/>
            <a:ext cx="8813275" cy="417279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Oval 2"/>
          <p:cNvSpPr/>
          <p:nvPr/>
        </p:nvSpPr>
        <p:spPr>
          <a:xfrm>
            <a:off x="806824" y="2510118"/>
            <a:ext cx="977152" cy="10309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00682" y="3765176"/>
            <a:ext cx="762000" cy="49305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3886684" y="2510118"/>
            <a:ext cx="1004047" cy="69028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82563" y="5383341"/>
            <a:ext cx="6951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Click on a category you want to describe (e.g., identify)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Answer the questions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Some questions allow for adding multiple responses (e.g., keywords)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Describing a software entry (2)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563" y="5383341"/>
            <a:ext cx="8122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fields allow autocompleting metadata from existing information (e.g., licenses)</a:t>
            </a:r>
          </a:p>
          <a:p>
            <a:r>
              <a:rPr lang="en-US" dirty="0" smtClean="0"/>
              <a:t>Just start writing to show if there are existing licenses that overlap with yours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009485"/>
            <a:ext cx="8397920" cy="431213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3706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Allowing others to change your metadata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469" y="974950"/>
            <a:ext cx="4656500" cy="510384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6200000">
            <a:off x="3133376" y="1623367"/>
            <a:ext cx="499812" cy="43356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Allowing others to change your metadata (2)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89" y="941456"/>
            <a:ext cx="7038975" cy="530542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9860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Allowing others to change your metadata (3)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5" y="1255530"/>
            <a:ext cx="8252315" cy="397388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958149" y="1793966"/>
            <a:ext cx="978408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958149" y="2558656"/>
            <a:ext cx="978408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958149" y="3323346"/>
            <a:ext cx="978408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58149" y="4034065"/>
            <a:ext cx="978408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1520" y="5408023"/>
            <a:ext cx="615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can set individual properties to be changed by another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844" y="0"/>
            <a:ext cx="7886700" cy="1325563"/>
          </a:xfrm>
        </p:spPr>
        <p:txBody>
          <a:bodyPr/>
          <a:lstStyle/>
          <a:p>
            <a:r>
              <a:rPr lang="en-US" dirty="0" smtClean="0"/>
              <a:t>Downloading your software metadata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0" y="1628911"/>
            <a:ext cx="3415529" cy="243675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</p:pic>
      <p:sp>
        <p:nvSpPr>
          <p:cNvPr id="11" name="Right Arrow 10"/>
          <p:cNvSpPr/>
          <p:nvPr/>
        </p:nvSpPr>
        <p:spPr>
          <a:xfrm rot="16200000">
            <a:off x="983448" y="3282511"/>
            <a:ext cx="875146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6200000">
            <a:off x="2077897" y="3282512"/>
            <a:ext cx="875147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200000">
            <a:off x="3133050" y="3282512"/>
            <a:ext cx="875147" cy="48463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9648" y="5002909"/>
            <a:ext cx="4845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Click on the serialization you want to preserve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Save it to your disk!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36" y="1029909"/>
            <a:ext cx="3278851" cy="386642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4493623" y="2649281"/>
            <a:ext cx="548640" cy="799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8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357296" y="274313"/>
            <a:ext cx="6491739" cy="61082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Finding 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Software with </a:t>
            </a:r>
            <a:r>
              <a:rPr lang="en-US" dirty="0" err="1" smtClean="0">
                <a:latin typeface="Helvetica" charset="0"/>
                <a:ea typeface="ＭＳ Ｐゴシック" charset="0"/>
                <a:cs typeface="ＭＳ Ｐゴシック" charset="0"/>
              </a:rPr>
              <a:t>OntoSoft</a:t>
            </a:r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</a:br>
            <a:endParaRPr lang="en-US" sz="21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63" y="1069581"/>
            <a:ext cx="7018549" cy="493685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12676690"/>
      </p:ext>
    </p:extLst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83125" y="291730"/>
            <a:ext cx="6491739" cy="6108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Comparing Software</a:t>
            </a:r>
            <a:endParaRPr lang="en-US" sz="21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2130" y="1077822"/>
            <a:ext cx="8072601" cy="4147320"/>
            <a:chOff x="183125" y="1156200"/>
            <a:chExt cx="8827053" cy="45827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3125" y="1156200"/>
              <a:ext cx="8827053" cy="458275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3" name="Right Arrow 2"/>
            <p:cNvSpPr/>
            <p:nvPr/>
          </p:nvSpPr>
          <p:spPr>
            <a:xfrm rot="5400000">
              <a:off x="8052645" y="1457116"/>
              <a:ext cx="850297" cy="70539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6971211" y="2962017"/>
              <a:ext cx="1332412" cy="70539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6971211" y="3997785"/>
              <a:ext cx="1332412" cy="70539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6971211" y="4868367"/>
              <a:ext cx="1332412" cy="70539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8060" y="5400414"/>
            <a:ext cx="576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Click on “compare” box to enable the comparison mode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entries (click on their boxes)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Click on “compare”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73883"/>
      </p:ext>
    </p:extLst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183125" y="291730"/>
            <a:ext cx="6491739" cy="6108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Comparing Software (2)</a:t>
            </a:r>
            <a:endParaRPr lang="en-US" sz="2100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23" y="1088571"/>
            <a:ext cx="6488566" cy="512053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60877259"/>
      </p:ext>
    </p:extLst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336675"/>
            <a:ext cx="4660900" cy="2844800"/>
          </a:xfrm>
          <a:prstGeom prst="rect">
            <a:avLst/>
          </a:prstGeom>
          <a:noFill/>
          <a:ln w="28575">
            <a:solidFill>
              <a:srgbClr val="BA17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0" y="2541588"/>
            <a:ext cx="4203700" cy="2000250"/>
            <a:chOff x="1663700" y="4222750"/>
            <a:chExt cx="7877175" cy="2635250"/>
          </a:xfrm>
        </p:grpSpPr>
        <p:pic>
          <p:nvPicPr>
            <p:cNvPr id="6176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700" y="4222750"/>
              <a:ext cx="7877175" cy="26352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7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350" y="4254500"/>
              <a:ext cx="1517650" cy="50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Title 3"/>
          <p:cNvSpPr>
            <a:spLocks noGrp="1"/>
          </p:cNvSpPr>
          <p:nvPr>
            <p:ph type="title" idx="4294967295"/>
          </p:nvPr>
        </p:nvSpPr>
        <p:spPr>
          <a:xfrm>
            <a:off x="639763" y="0"/>
            <a:ext cx="8504237" cy="1152525"/>
          </a:xfrm>
        </p:spPr>
        <p:txBody>
          <a:bodyPr/>
          <a:lstStyle/>
          <a:p>
            <a:r>
              <a:rPr lang="en-US" altLang="en-US" dirty="0" smtClean="0"/>
              <a:t>The Value of Software: Reproducibility</a:t>
            </a:r>
          </a:p>
        </p:txBody>
      </p:sp>
      <p:pic>
        <p:nvPicPr>
          <p:cNvPr id="6149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476500"/>
            <a:ext cx="1557337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TextBox 17"/>
          <p:cNvSpPr txBox="1">
            <a:spLocks noChangeArrowheads="1"/>
          </p:cNvSpPr>
          <p:nvPr/>
        </p:nvSpPr>
        <p:spPr bwMode="auto">
          <a:xfrm>
            <a:off x="2806700" y="4076700"/>
            <a:ext cx="1484313" cy="4619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Financial</a:t>
            </a:r>
          </a:p>
        </p:txBody>
      </p:sp>
      <p:pic>
        <p:nvPicPr>
          <p:cNvPr id="6151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841500"/>
            <a:ext cx="3962400" cy="6143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333500"/>
            <a:ext cx="2032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511300"/>
            <a:ext cx="10922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5"/>
          <p:cNvSpPr>
            <a:spLocks noChangeArrowheads="1"/>
          </p:cNvSpPr>
          <p:nvPr/>
        </p:nvSpPr>
        <p:spPr bwMode="auto">
          <a:xfrm>
            <a:off x="152400" y="1282700"/>
            <a:ext cx="3848100" cy="1104900"/>
          </a:xfrm>
          <a:prstGeom prst="rect">
            <a:avLst/>
          </a:prstGeom>
          <a:noFill/>
          <a:ln w="38100">
            <a:solidFill>
              <a:srgbClr val="D3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s-ES" altLang="en-US">
              <a:solidFill>
                <a:srgbClr val="00279F"/>
              </a:solidFill>
            </a:endParaRPr>
          </a:p>
        </p:txBody>
      </p:sp>
      <p:sp>
        <p:nvSpPr>
          <p:cNvPr id="6155" name="TextBox 1"/>
          <p:cNvSpPr txBox="1">
            <a:spLocks noChangeArrowheads="1"/>
          </p:cNvSpPr>
          <p:nvPr/>
        </p:nvSpPr>
        <p:spPr bwMode="auto">
          <a:xfrm>
            <a:off x="3771900" y="1993900"/>
            <a:ext cx="1987550" cy="4619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Human lives</a:t>
            </a:r>
          </a:p>
        </p:txBody>
      </p:sp>
      <p:pic>
        <p:nvPicPr>
          <p:cNvPr id="6156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3414713"/>
            <a:ext cx="4578350" cy="1698625"/>
          </a:xfrm>
          <a:prstGeom prst="rect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TextBox 23"/>
          <p:cNvSpPr txBox="1">
            <a:spLocks noChangeArrowheads="1"/>
          </p:cNvSpPr>
          <p:nvPr/>
        </p:nvSpPr>
        <p:spPr bwMode="auto">
          <a:xfrm>
            <a:off x="2082800" y="3556000"/>
            <a:ext cx="1689100" cy="4619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Reliability</a:t>
            </a:r>
          </a:p>
        </p:txBody>
      </p:sp>
      <p:pic>
        <p:nvPicPr>
          <p:cNvPr id="6158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3995738"/>
            <a:ext cx="1822450" cy="2474912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9" name="TextBox 18"/>
          <p:cNvSpPr txBox="1">
            <a:spLocks noChangeArrowheads="1"/>
          </p:cNvSpPr>
          <p:nvPr/>
        </p:nvSpPr>
        <p:spPr bwMode="auto">
          <a:xfrm>
            <a:off x="2589213" y="4889500"/>
            <a:ext cx="1517650" cy="8302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Scientific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integrity</a:t>
            </a:r>
          </a:p>
        </p:txBody>
      </p:sp>
      <p:grpSp>
        <p:nvGrpSpPr>
          <p:cNvPr id="6160" name="Group 7"/>
          <p:cNvGrpSpPr>
            <a:grpSpLocks/>
          </p:cNvGrpSpPr>
          <p:nvPr/>
        </p:nvGrpSpPr>
        <p:grpSpPr bwMode="auto">
          <a:xfrm>
            <a:off x="5092700" y="2633663"/>
            <a:ext cx="4065588" cy="1727200"/>
            <a:chOff x="5016500" y="2633663"/>
            <a:chExt cx="4065588" cy="1727200"/>
          </a:xfrm>
        </p:grpSpPr>
        <p:pic>
          <p:nvPicPr>
            <p:cNvPr id="6173" name="Picture 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500" y="2633663"/>
              <a:ext cx="4038785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4" name="Picture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6247" y="3194050"/>
              <a:ext cx="4013199" cy="59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5" name="Picture 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500" y="3709988"/>
              <a:ext cx="4065588" cy="65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61" name="Rectangle 26"/>
          <p:cNvSpPr>
            <a:spLocks noChangeArrowheads="1"/>
          </p:cNvSpPr>
          <p:nvPr/>
        </p:nvSpPr>
        <p:spPr bwMode="auto">
          <a:xfrm>
            <a:off x="5130800" y="2654300"/>
            <a:ext cx="3975100" cy="1676400"/>
          </a:xfrm>
          <a:prstGeom prst="rect">
            <a:avLst/>
          </a:prstGeom>
          <a:noFill/>
          <a:ln w="38100">
            <a:solidFill>
              <a:srgbClr val="D302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s-ES" altLang="en-US">
              <a:solidFill>
                <a:srgbClr val="00279F"/>
              </a:solidFill>
            </a:endParaRPr>
          </a:p>
        </p:txBody>
      </p:sp>
      <p:pic>
        <p:nvPicPr>
          <p:cNvPr id="6162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3" y="3746500"/>
            <a:ext cx="1893887" cy="2744788"/>
          </a:xfrm>
          <a:prstGeom prst="rect">
            <a:avLst/>
          </a:prstGeom>
          <a:noFill/>
          <a:ln w="57150">
            <a:solidFill>
              <a:srgbClr val="BA17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TextBox 27"/>
          <p:cNvSpPr txBox="1">
            <a:spLocks noChangeArrowheads="1"/>
          </p:cNvSpPr>
          <p:nvPr/>
        </p:nvSpPr>
        <p:spPr bwMode="auto">
          <a:xfrm>
            <a:off x="7099300" y="4140200"/>
            <a:ext cx="1484313" cy="4619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Financial</a:t>
            </a:r>
          </a:p>
        </p:txBody>
      </p:sp>
      <p:pic>
        <p:nvPicPr>
          <p:cNvPr id="6164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25" y="4635500"/>
            <a:ext cx="1908175" cy="1219200"/>
          </a:xfrm>
          <a:prstGeom prst="rect">
            <a:avLst/>
          </a:prstGeom>
          <a:noFill/>
          <a:ln w="38100">
            <a:solidFill>
              <a:srgbClr val="D30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5" name="TextBox 16"/>
          <p:cNvSpPr txBox="1">
            <a:spLocks noChangeArrowheads="1"/>
          </p:cNvSpPr>
          <p:nvPr/>
        </p:nvSpPr>
        <p:spPr bwMode="auto">
          <a:xfrm>
            <a:off x="6845300" y="6019800"/>
            <a:ext cx="941388" cy="461963"/>
          </a:xfrm>
          <a:prstGeom prst="rect">
            <a:avLst/>
          </a:prstGeom>
          <a:solidFill>
            <a:srgbClr val="FC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279F"/>
                </a:solidFill>
              </a:rPr>
              <a:t>Trust</a:t>
            </a:r>
          </a:p>
        </p:txBody>
      </p:sp>
      <p:grpSp>
        <p:nvGrpSpPr>
          <p:cNvPr id="6166" name="Group 6"/>
          <p:cNvGrpSpPr>
            <a:grpSpLocks/>
          </p:cNvGrpSpPr>
          <p:nvPr/>
        </p:nvGrpSpPr>
        <p:grpSpPr bwMode="auto">
          <a:xfrm>
            <a:off x="0" y="4648200"/>
            <a:ext cx="2641600" cy="2006600"/>
            <a:chOff x="0" y="4648200"/>
            <a:chExt cx="2641600" cy="2006600"/>
          </a:xfrm>
        </p:grpSpPr>
        <p:sp>
          <p:nvSpPr>
            <p:cNvPr id="6169" name="Rectangle 4"/>
            <p:cNvSpPr>
              <a:spLocks noChangeArrowheads="1"/>
            </p:cNvSpPr>
            <p:nvPr/>
          </p:nvSpPr>
          <p:spPr bwMode="auto">
            <a:xfrm>
              <a:off x="0" y="4648200"/>
              <a:ext cx="2641600" cy="20066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n-US">
                <a:solidFill>
                  <a:srgbClr val="00279F"/>
                </a:solidFill>
              </a:endParaRPr>
            </a:p>
          </p:txBody>
        </p:sp>
        <p:pic>
          <p:nvPicPr>
            <p:cNvPr id="6170" name="Picture 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00" y="4775200"/>
              <a:ext cx="1219200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1" name="Picture 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953000"/>
              <a:ext cx="2420384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72" name="Picture 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00" y="5472784"/>
              <a:ext cx="887934" cy="114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68" name="Picture 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5719763"/>
            <a:ext cx="1384300" cy="896937"/>
          </a:xfrm>
          <a:prstGeom prst="rect">
            <a:avLst/>
          </a:prstGeom>
          <a:noFill/>
          <a:ln w="38100">
            <a:solidFill>
              <a:srgbClr val="D302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41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 idx="4294967295"/>
          </p:nvPr>
        </p:nvSpPr>
        <p:spPr>
          <a:xfrm>
            <a:off x="393700" y="484188"/>
            <a:ext cx="4445000" cy="679450"/>
          </a:xfrm>
        </p:spPr>
        <p:txBody>
          <a:bodyPr/>
          <a:lstStyle/>
          <a:p>
            <a:r>
              <a:rPr lang="en-US" altLang="en-US" sz="3600" smtClean="0"/>
              <a:t>Acknowledgements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09700"/>
            <a:ext cx="8597900" cy="506730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en-US" sz="1800" smtClean="0"/>
          </a:p>
          <a:p>
            <a:pPr>
              <a:lnSpc>
                <a:spcPct val="110000"/>
              </a:lnSpc>
              <a:spcBef>
                <a:spcPts val="800"/>
              </a:spcBef>
            </a:pPr>
            <a:endParaRPr lang="en-US" altLang="en-US" sz="1800" smtClean="0"/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en-US" sz="1800" smtClean="0"/>
              <a:t>The OntoSoft project team includes Chris Duffy (PSU), Chris Mattmann (JPL), Scott Pechkam (CU), Ji-Hyun Oh (USC), Varun Ratnakar (USC), and Erin Robinson (ESIP)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en-US" sz="1800" smtClean="0"/>
              <a:t>Thank you to James Howison (UT), Lisa Kempler (Matworks), and Greg Wilson (Software Carpentry) for their feedback on best practices for software sharing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en-US" sz="1800" smtClean="0"/>
              <a:t>Thank you to the scientists and other colleagues that have contributed ideas and asked hard questions about software stewardship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en-US" sz="1800" smtClean="0"/>
              <a:t>Thank you to the National Science Foundation and the EarthCube program for supporting this work</a:t>
            </a:r>
          </a:p>
        </p:txBody>
      </p:sp>
      <p:pic>
        <p:nvPicPr>
          <p:cNvPr id="2355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69850"/>
            <a:ext cx="1679575" cy="428625"/>
          </a:xfrm>
          <a:prstGeom prst="rect">
            <a:avLst/>
          </a:prstGeom>
          <a:solidFill>
            <a:schemeClr val="bg1"/>
          </a:solidFill>
          <a:ln w="38100">
            <a:solidFill>
              <a:srgbClr val="000090"/>
            </a:solidFill>
            <a:miter lim="800000"/>
            <a:headEnd/>
            <a:tailEnd/>
          </a:ln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806825" y="74613"/>
            <a:ext cx="1120775" cy="415925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ook Antiqu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ICER-1440323</a:t>
            </a:r>
          </a:p>
          <a:p>
            <a:pPr>
              <a:defRPr/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ICER-1343800</a:t>
            </a:r>
          </a:p>
        </p:txBody>
      </p:sp>
      <p:pic>
        <p:nvPicPr>
          <p:cNvPr id="2355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0"/>
            <a:ext cx="5429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itle 1"/>
          <p:cNvSpPr txBox="1">
            <a:spLocks/>
          </p:cNvSpPr>
          <p:nvPr/>
        </p:nvSpPr>
        <p:spPr bwMode="auto">
          <a:xfrm>
            <a:off x="5003800" y="38100"/>
            <a:ext cx="4114800" cy="1282700"/>
          </a:xfrm>
          <a:prstGeom prst="rect">
            <a:avLst/>
          </a:prstGeom>
          <a:solidFill>
            <a:srgbClr val="FFFFFF"/>
          </a:solidFill>
          <a:ln w="38100">
            <a:solidFill>
              <a:srgbClr val="17678F"/>
            </a:solidFill>
            <a:miter lim="800000"/>
            <a:headEnd/>
            <a:tailEnd/>
          </a:ln>
        </p:spPr>
        <p:txBody>
          <a:bodyPr lIns="90487" tIns="44450" rIns="90487" bIns="44450" anchor="b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  <a:t/>
            </a:r>
            <a:b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</a:br>
            <a: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  <a:t>http://www.ontosoft.org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  <a:t>http://www.ontosoft.org/software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  <a:t>http://www.ontosoft.org/portal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9B0101"/>
                </a:solidFill>
                <a:latin typeface="Helvetica" panose="020B0604020202020204" pitchFamily="34" charset="0"/>
              </a:rPr>
              <a:t>http://www.ontosoft.org/gpf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en-US" sz="700">
              <a:solidFill>
                <a:srgbClr val="9B0101"/>
              </a:solidFill>
              <a:latin typeface="Helvetica" panose="020B0604020202020204" pitchFamily="34" charset="0"/>
            </a:endParaRPr>
          </a:p>
        </p:txBody>
      </p:sp>
      <p:sp>
        <p:nvSpPr>
          <p:cNvPr id="23560" name="TextBox 7"/>
          <p:cNvSpPr txBox="1">
            <a:spLocks noChangeArrowheads="1"/>
          </p:cNvSpPr>
          <p:nvPr/>
        </p:nvSpPr>
        <p:spPr bwMode="auto">
          <a:xfrm>
            <a:off x="3168650" y="6613525"/>
            <a:ext cx="5681663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279F"/>
                </a:solidFill>
              </a:rPr>
              <a:t>Yolanda Gil, Daniel Garijo, Saurabh Mishra, Varun Ratnakar      eScience 2016</a:t>
            </a:r>
          </a:p>
        </p:txBody>
      </p:sp>
    </p:spTree>
    <p:extLst>
      <p:ext uri="{BB962C8B-B14F-4D97-AF65-F5344CB8AC3E}">
        <p14:creationId xmlns:p14="http://schemas.microsoft.com/office/powerpoint/2010/main" val="16801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242387" y="17370"/>
            <a:ext cx="8707438" cy="1408113"/>
          </a:xfrm>
        </p:spPr>
        <p:txBody>
          <a:bodyPr/>
          <a:lstStyle/>
          <a:p>
            <a:r>
              <a:rPr lang="en-US" altLang="en-US" sz="3600" dirty="0" smtClean="0"/>
              <a:t>Quantifying the Value of Software through </a:t>
            </a:r>
            <a:br>
              <a:rPr lang="en-US" altLang="en-US" sz="3600" dirty="0" smtClean="0"/>
            </a:br>
            <a:r>
              <a:rPr lang="ja-JP" altLang="en-US" sz="3600" dirty="0" smtClean="0"/>
              <a:t>“</a:t>
            </a:r>
            <a:r>
              <a:rPr lang="en-US" altLang="ja-JP" sz="3600" dirty="0" smtClean="0"/>
              <a:t>Reproducibility Maps</a:t>
            </a:r>
            <a:r>
              <a:rPr lang="ja-JP" altLang="en-US" sz="3600" dirty="0" smtClean="0"/>
              <a:t>”</a:t>
            </a:r>
            <a:r>
              <a:rPr lang="en-US" altLang="ja-JP" sz="3600" dirty="0" smtClean="0"/>
              <a:t>  </a:t>
            </a:r>
            <a:r>
              <a:rPr lang="en-US" altLang="ja-JP" sz="2800" dirty="0" smtClean="0"/>
              <a:t>[Bourne &amp; Gil et al 12]</a:t>
            </a:r>
            <a:endParaRPr lang="en-US" altLang="en-US" sz="3600" dirty="0" smtClean="0"/>
          </a:p>
        </p:txBody>
      </p:sp>
      <p:sp>
        <p:nvSpPr>
          <p:cNvPr id="7171" name="Content Placeholder 14"/>
          <p:cNvSpPr>
            <a:spLocks noGrp="1"/>
          </p:cNvSpPr>
          <p:nvPr>
            <p:ph idx="1"/>
          </p:nvPr>
        </p:nvSpPr>
        <p:spPr>
          <a:xfrm>
            <a:off x="0" y="1668463"/>
            <a:ext cx="9144000" cy="1003300"/>
          </a:xfrm>
        </p:spPr>
        <p:txBody>
          <a:bodyPr/>
          <a:lstStyle/>
          <a:p>
            <a:r>
              <a:rPr lang="en-US" altLang="en-US" smtClean="0"/>
              <a:t>2 months of effort in reproducing published method </a:t>
            </a:r>
            <a:r>
              <a:rPr lang="en-US" altLang="en-US" sz="2000" smtClean="0"/>
              <a:t>(in PLoS</a:t>
            </a:r>
            <a:r>
              <a:rPr lang="ja-JP" altLang="en-US" sz="2000" smtClean="0"/>
              <a:t>’</a:t>
            </a:r>
            <a:r>
              <a:rPr lang="en-US" altLang="ja-JP" sz="2000" smtClean="0"/>
              <a:t>10)</a:t>
            </a:r>
          </a:p>
          <a:p>
            <a:r>
              <a:rPr lang="en-US" altLang="en-US" smtClean="0"/>
              <a:t>Authors expertise was required</a:t>
            </a:r>
          </a:p>
        </p:txBody>
      </p:sp>
      <p:grpSp>
        <p:nvGrpSpPr>
          <p:cNvPr id="7172" name="Group 12"/>
          <p:cNvGrpSpPr>
            <a:grpSpLocks/>
          </p:cNvGrpSpPr>
          <p:nvPr/>
        </p:nvGrpSpPr>
        <p:grpSpPr bwMode="auto">
          <a:xfrm>
            <a:off x="2627313" y="2667000"/>
            <a:ext cx="2867025" cy="4191000"/>
            <a:chOff x="2627313" y="1579563"/>
            <a:chExt cx="2867025" cy="5127625"/>
          </a:xfrm>
        </p:grpSpPr>
        <p:pic>
          <p:nvPicPr>
            <p:cNvPr id="7179" name="Picture 1" descr="C:\Users\Monen\Dropbox\Work_At_ISI\PaperWorkshop4Sept\Word\globalWfSpecific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313" y="1579563"/>
              <a:ext cx="2801937" cy="512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0" name="Rectangle 12"/>
            <p:cNvSpPr>
              <a:spLocks noChangeArrowheads="1"/>
            </p:cNvSpPr>
            <p:nvPr/>
          </p:nvSpPr>
          <p:spPr bwMode="auto">
            <a:xfrm>
              <a:off x="2627313" y="1579563"/>
              <a:ext cx="2574925" cy="1257300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n-US">
                <a:solidFill>
                  <a:srgbClr val="00279F"/>
                </a:solidFill>
              </a:endParaRPr>
            </a:p>
          </p:txBody>
        </p:sp>
        <p:sp>
          <p:nvSpPr>
            <p:cNvPr id="7181" name="Rectangle 12"/>
            <p:cNvSpPr>
              <a:spLocks noChangeArrowheads="1"/>
            </p:cNvSpPr>
            <p:nvPr/>
          </p:nvSpPr>
          <p:spPr bwMode="auto">
            <a:xfrm>
              <a:off x="3276600" y="2989263"/>
              <a:ext cx="1925638" cy="1501775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n-US">
                <a:solidFill>
                  <a:srgbClr val="00279F"/>
                </a:solidFill>
              </a:endParaRPr>
            </a:p>
          </p:txBody>
        </p:sp>
        <p:sp>
          <p:nvSpPr>
            <p:cNvPr id="7182" name="Rectangle 12"/>
            <p:cNvSpPr>
              <a:spLocks noChangeArrowheads="1"/>
            </p:cNvSpPr>
            <p:nvPr/>
          </p:nvSpPr>
          <p:spPr bwMode="auto">
            <a:xfrm>
              <a:off x="2794000" y="4162425"/>
              <a:ext cx="2209800" cy="900113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n-US" sz="1600">
                <a:solidFill>
                  <a:srgbClr val="00279F"/>
                </a:solidFill>
              </a:endParaRPr>
            </a:p>
          </p:txBody>
        </p:sp>
        <p:sp>
          <p:nvSpPr>
            <p:cNvPr id="7183" name="Rectangle 12"/>
            <p:cNvSpPr>
              <a:spLocks noChangeArrowheads="1"/>
            </p:cNvSpPr>
            <p:nvPr/>
          </p:nvSpPr>
          <p:spPr bwMode="auto">
            <a:xfrm>
              <a:off x="3765550" y="4213225"/>
              <a:ext cx="1728788" cy="2455863"/>
            </a:xfrm>
            <a:prstGeom prst="rect">
              <a:avLst/>
            </a:prstGeom>
            <a:noFill/>
            <a:ln w="19050">
              <a:solidFill>
                <a:srgbClr val="D6142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"/>
                <a:defRPr sz="24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75000"/>
                <a:buChar char="•"/>
                <a:defRPr sz="2000">
                  <a:solidFill>
                    <a:srgbClr val="00017B"/>
                  </a:solidFill>
                  <a:latin typeface="Book Antiqua" panose="0204060205030503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100000"/>
                <a:buChar char="–"/>
                <a:defRPr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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Char char="•"/>
                <a:defRPr sz="1600">
                  <a:solidFill>
                    <a:srgbClr val="00017B"/>
                  </a:solidFill>
                  <a:latin typeface="Book Antiqua" panose="02040602050305030304" pitchFamily="18" charset="0"/>
                  <a:ea typeface="ヒラギノ角ゴ Pro W3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s-ES" altLang="en-US">
                <a:solidFill>
                  <a:srgbClr val="00279F"/>
                </a:solidFill>
              </a:endParaRPr>
            </a:p>
          </p:txBody>
        </p:sp>
      </p:grpSp>
      <p:sp>
        <p:nvSpPr>
          <p:cNvPr id="7173" name="13 Llamada rectangular redondeada"/>
          <p:cNvSpPr>
            <a:spLocks noChangeArrowheads="1"/>
          </p:cNvSpPr>
          <p:nvPr/>
        </p:nvSpPr>
        <p:spPr bwMode="auto">
          <a:xfrm>
            <a:off x="274638" y="2882900"/>
            <a:ext cx="1584325" cy="704850"/>
          </a:xfrm>
          <a:prstGeom prst="wedgeRoundRectCallout">
            <a:avLst>
              <a:gd name="adj1" fmla="val 98796"/>
              <a:gd name="adj2" fmla="val -50722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>
                <a:solidFill>
                  <a:srgbClr val="00279F"/>
                </a:solidFill>
                <a:latin typeface="Calibri" panose="020F0502020204030204" pitchFamily="34" charset="0"/>
              </a:rPr>
              <a:t>Comparison of ligand binding sites</a:t>
            </a:r>
          </a:p>
        </p:txBody>
      </p:sp>
      <p:sp>
        <p:nvSpPr>
          <p:cNvPr id="7174" name="13 Llamada rectangular redondeada"/>
          <p:cNvSpPr>
            <a:spLocks noChangeArrowheads="1"/>
          </p:cNvSpPr>
          <p:nvPr/>
        </p:nvSpPr>
        <p:spPr bwMode="auto">
          <a:xfrm>
            <a:off x="274638" y="4030663"/>
            <a:ext cx="2079625" cy="690562"/>
          </a:xfrm>
          <a:prstGeom prst="wedgeRoundRectCallout">
            <a:avLst>
              <a:gd name="adj1" fmla="val 94023"/>
              <a:gd name="adj2" fmla="val -51435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>
                <a:solidFill>
                  <a:srgbClr val="00279F"/>
                </a:solidFill>
                <a:latin typeface="Calibri" panose="020F0502020204030204" pitchFamily="34" charset="0"/>
              </a:rPr>
              <a:t>Comparison of dissimilar protein structures</a:t>
            </a:r>
          </a:p>
        </p:txBody>
      </p:sp>
      <p:sp>
        <p:nvSpPr>
          <p:cNvPr id="7175" name="13 Llamada rectangular redondeada"/>
          <p:cNvSpPr>
            <a:spLocks noChangeArrowheads="1"/>
          </p:cNvSpPr>
          <p:nvPr/>
        </p:nvSpPr>
        <p:spPr bwMode="auto">
          <a:xfrm>
            <a:off x="274638" y="5114925"/>
            <a:ext cx="1584325" cy="663575"/>
          </a:xfrm>
          <a:prstGeom prst="wedgeRoundRectCallout">
            <a:avLst>
              <a:gd name="adj1" fmla="val 107579"/>
              <a:gd name="adj2" fmla="val -46713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>
                <a:solidFill>
                  <a:srgbClr val="00279F"/>
                </a:solidFill>
                <a:latin typeface="Calibri" panose="020F0502020204030204" pitchFamily="34" charset="0"/>
              </a:rPr>
              <a:t>Graph network generation</a:t>
            </a:r>
          </a:p>
        </p:txBody>
      </p:sp>
      <p:sp>
        <p:nvSpPr>
          <p:cNvPr id="7176" name="13 Llamada rectangular redondeada"/>
          <p:cNvSpPr>
            <a:spLocks noChangeArrowheads="1"/>
          </p:cNvSpPr>
          <p:nvPr/>
        </p:nvSpPr>
        <p:spPr bwMode="auto">
          <a:xfrm>
            <a:off x="274638" y="6157913"/>
            <a:ext cx="1944687" cy="311150"/>
          </a:xfrm>
          <a:prstGeom prst="wedgeRoundRectCallout">
            <a:avLst>
              <a:gd name="adj1" fmla="val 130162"/>
              <a:gd name="adj2" fmla="val -109995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>
                <a:solidFill>
                  <a:srgbClr val="00279F"/>
                </a:solidFill>
                <a:latin typeface="Calibri" panose="020F0502020204030204" pitchFamily="34" charset="0"/>
              </a:rPr>
              <a:t>Molecular Docking</a:t>
            </a:r>
          </a:p>
        </p:txBody>
      </p:sp>
      <p:sp>
        <p:nvSpPr>
          <p:cNvPr id="7177" name="TextBox 15"/>
          <p:cNvSpPr txBox="1">
            <a:spLocks noChangeArrowheads="1"/>
          </p:cNvSpPr>
          <p:nvPr/>
        </p:nvSpPr>
        <p:spPr bwMode="auto">
          <a:xfrm>
            <a:off x="1524000" y="1223963"/>
            <a:ext cx="3679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FF0000"/>
                </a:solidFill>
              </a:rPr>
              <a:t>Work with P. Bourne of UCSD</a:t>
            </a:r>
          </a:p>
        </p:txBody>
      </p:sp>
      <p:pic>
        <p:nvPicPr>
          <p:cNvPr id="717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2324100"/>
            <a:ext cx="33147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335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17500" y="274638"/>
            <a:ext cx="8826500" cy="893762"/>
          </a:xfrm>
        </p:spPr>
        <p:txBody>
          <a:bodyPr/>
          <a:lstStyle/>
          <a:p>
            <a:r>
              <a:rPr lang="en-US" altLang="en-US" sz="3600" smtClean="0"/>
              <a:t>Software Today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377950"/>
            <a:ext cx="8572500" cy="52705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376092"/>
                </a:solidFill>
              </a:rPr>
              <a:t>There are  repositories of domain specific software (e.g., geosciences)</a:t>
            </a: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r>
              <a:rPr lang="en-US" altLang="en-US" dirty="0" smtClean="0">
                <a:solidFill>
                  <a:srgbClr val="376092"/>
                </a:solidFill>
              </a:rPr>
              <a:t>There are general software repositories with no standard metadata (or curation process)</a:t>
            </a: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pPr>
              <a:buFont typeface="Monotype Sorts" charset="2"/>
              <a:buNone/>
            </a:pPr>
            <a:endParaRPr lang="en-US" altLang="en-US" dirty="0" smtClean="0">
              <a:solidFill>
                <a:srgbClr val="376092"/>
              </a:solidFill>
            </a:endParaRP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r>
              <a:rPr lang="en-US" altLang="en-US" dirty="0" smtClean="0">
                <a:solidFill>
                  <a:srgbClr val="376092"/>
                </a:solidFill>
              </a:rPr>
              <a:t>Most scientists are not aware of the value of their software</a:t>
            </a:r>
          </a:p>
          <a:p>
            <a:endParaRPr lang="en-US" altLang="en-US" dirty="0" smtClean="0">
              <a:solidFill>
                <a:srgbClr val="376092"/>
              </a:solidFill>
            </a:endParaRPr>
          </a:p>
          <a:p>
            <a:endParaRPr lang="en-US" altLang="en-US" dirty="0" smtClean="0"/>
          </a:p>
        </p:txBody>
      </p:sp>
      <p:pic>
        <p:nvPicPr>
          <p:cNvPr id="819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282097"/>
            <a:ext cx="17240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2285272"/>
            <a:ext cx="18923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085247"/>
            <a:ext cx="11922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2196372"/>
            <a:ext cx="124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2502760"/>
            <a:ext cx="2514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243" y="3847148"/>
            <a:ext cx="160496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43" y="3672523"/>
            <a:ext cx="130651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06" y="3675698"/>
            <a:ext cx="99853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26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“Dark Software”</a:t>
            </a:r>
          </a:p>
        </p:txBody>
      </p:sp>
      <p:sp>
        <p:nvSpPr>
          <p:cNvPr id="10243" name="Content Placeholder 1"/>
          <p:cNvSpPr>
            <a:spLocks noGrp="1"/>
          </p:cNvSpPr>
          <p:nvPr>
            <p:ph idx="1"/>
          </p:nvPr>
        </p:nvSpPr>
        <p:spPr>
          <a:xfrm>
            <a:off x="4713288" y="1600200"/>
            <a:ext cx="3973512" cy="4224338"/>
          </a:xfrm>
        </p:spPr>
        <p:txBody>
          <a:bodyPr/>
          <a:lstStyle/>
          <a:p>
            <a:r>
              <a:rPr lang="en-US" altLang="en-US" dirty="0" smtClean="0"/>
              <a:t>Models that are not published</a:t>
            </a:r>
          </a:p>
          <a:p>
            <a:pPr lvl="1"/>
            <a:r>
              <a:rPr lang="en-US" altLang="en-US" dirty="0" err="1" smtClean="0"/>
              <a:t>Eg</a:t>
            </a:r>
            <a:r>
              <a:rPr lang="en-US" altLang="en-US" dirty="0" smtClean="0"/>
              <a:t> from a PhD thesis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Data preparation software</a:t>
            </a:r>
          </a:p>
          <a:p>
            <a:pPr lvl="1"/>
            <a:r>
              <a:rPr lang="en-US" altLang="en-US" dirty="0" smtClean="0"/>
              <a:t>Data pre-processing and QC can take up to 80% of a project’s effort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Visualization software</a:t>
            </a:r>
          </a:p>
        </p:txBody>
      </p:sp>
      <p:pic>
        <p:nvPicPr>
          <p:cNvPr id="1024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873250"/>
            <a:ext cx="4024312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0" y="5570538"/>
            <a:ext cx="91440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solidFill>
                  <a:srgbClr val="404040"/>
                </a:solidFill>
                <a:latin typeface="+mn-lt"/>
                <a:ea typeface="+mn-ea"/>
              </a:rPr>
              <a:t>“Dark Software” is the counterpart of “Dark Data” [</a:t>
            </a:r>
            <a:r>
              <a:rPr lang="en-US" altLang="en-US" sz="2100" dirty="0" err="1">
                <a:solidFill>
                  <a:srgbClr val="404040"/>
                </a:solidFill>
                <a:latin typeface="+mn-lt"/>
                <a:ea typeface="+mn-ea"/>
              </a:rPr>
              <a:t>Heidorn</a:t>
            </a:r>
            <a:r>
              <a:rPr lang="en-US" altLang="en-US" sz="2100" dirty="0">
                <a:solidFill>
                  <a:srgbClr val="404040"/>
                </a:solidFill>
                <a:latin typeface="+mn-lt"/>
                <a:ea typeface="+mn-ea"/>
              </a:rPr>
              <a:t> 2008] </a:t>
            </a:r>
          </a:p>
        </p:txBody>
      </p:sp>
    </p:spTree>
    <p:extLst>
      <p:ext uri="{BB962C8B-B14F-4D97-AF65-F5344CB8AC3E}">
        <p14:creationId xmlns:p14="http://schemas.microsoft.com/office/powerpoint/2010/main" val="258152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Why Is Software Not Shared?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82600" y="1338263"/>
            <a:ext cx="8661400" cy="5080000"/>
          </a:xfrm>
        </p:spPr>
        <p:txBody>
          <a:bodyPr/>
          <a:lstStyle/>
          <a:p>
            <a:r>
              <a:rPr lang="en-US" altLang="en-US" sz="2800" dirty="0" smtClean="0"/>
              <a:t>“</a:t>
            </a:r>
            <a:r>
              <a:rPr lang="en-US" altLang="ja-JP" sz="2800" dirty="0" smtClean="0"/>
              <a:t>No one would use my code if I shared it</a:t>
            </a:r>
            <a:r>
              <a:rPr lang="en-US" altLang="en-US" sz="2800" dirty="0" smtClean="0"/>
              <a:t>”</a:t>
            </a:r>
            <a:endParaRPr lang="en-US" altLang="ja-JP" sz="2800" dirty="0" smtClean="0"/>
          </a:p>
          <a:p>
            <a:r>
              <a:rPr lang="en-US" altLang="en-US" sz="2800" dirty="0" smtClean="0"/>
              <a:t>“My code is really bad”</a:t>
            </a:r>
          </a:p>
          <a:p>
            <a:r>
              <a:rPr lang="en-US" altLang="en-US" sz="2800" dirty="0" smtClean="0"/>
              <a:t>“My code is not ready to be shared”</a:t>
            </a:r>
          </a:p>
          <a:p>
            <a:r>
              <a:rPr lang="en-US" altLang="en-US" sz="2800" dirty="0" smtClean="0"/>
              <a:t>“Sharing my software will take a lot of time”</a:t>
            </a:r>
          </a:p>
          <a:p>
            <a:r>
              <a:rPr lang="en-US" altLang="en-US" sz="2800" dirty="0" smtClean="0"/>
              <a:t>“I won’t get anything out of sharing my software”</a:t>
            </a:r>
          </a:p>
          <a:p>
            <a:r>
              <a:rPr lang="en-US" altLang="en-US" sz="2800" dirty="0" smtClean="0"/>
              <a:t>“I’ve shared software before, bad things happened”</a:t>
            </a:r>
          </a:p>
          <a:p>
            <a:r>
              <a:rPr lang="en-US" altLang="en-US" sz="2800" dirty="0" smtClean="0"/>
              <a:t>“I work for the government”</a:t>
            </a:r>
          </a:p>
          <a:p>
            <a:r>
              <a:rPr lang="en-US" altLang="en-US" sz="2800" dirty="0" smtClean="0"/>
              <a:t>“I want to commercialize my software”</a:t>
            </a:r>
          </a:p>
          <a:p>
            <a:r>
              <a:rPr lang="en-US" altLang="en-US" sz="2800" dirty="0" smtClean="0"/>
              <a:t>“I don’t want anyone to sell my software”</a:t>
            </a:r>
          </a:p>
          <a:p>
            <a:r>
              <a:rPr lang="en-US" altLang="en-US" sz="2800" dirty="0" smtClean="0"/>
              <a:t>“I don’t know where to start!”</a:t>
            </a:r>
          </a:p>
          <a:p>
            <a:endParaRPr lang="en-US" altLang="en-US" sz="2800" dirty="0" smtClean="0"/>
          </a:p>
        </p:txBody>
      </p:sp>
      <p:sp>
        <p:nvSpPr>
          <p:cNvPr id="23556" name="Down Arrow 1"/>
          <p:cNvSpPr>
            <a:spLocks noChangeArrowheads="1"/>
          </p:cNvSpPr>
          <p:nvPr/>
        </p:nvSpPr>
        <p:spPr bwMode="auto">
          <a:xfrm rot="1707023">
            <a:off x="5283112" y="1101725"/>
            <a:ext cx="2667000" cy="5302250"/>
          </a:xfrm>
          <a:prstGeom prst="downArrow">
            <a:avLst>
              <a:gd name="adj1" fmla="val 50000"/>
              <a:gd name="adj2" fmla="val 50015"/>
            </a:avLst>
          </a:prstGeom>
          <a:solidFill>
            <a:srgbClr val="E298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Book Antiqua" panose="0204060205030503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Book Antiqua" panose="02040602050305030304" pitchFamily="18" charset="0"/>
                <a:ea typeface="ヒラギノ角ゴ Pro W3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27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Repository </a:t>
            </a:r>
            <a:r>
              <a:rPr lang="en-US" dirty="0" err="1" smtClean="0"/>
              <a:t>vs</a:t>
            </a:r>
            <a:r>
              <a:rPr lang="en-US" dirty="0" smtClean="0"/>
              <a:t> Software Registry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05097" y="2168325"/>
            <a:ext cx="3481231" cy="1770121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sz="33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Software repository</a:t>
            </a:r>
          </a:p>
          <a:p>
            <a:pPr lvl="1"/>
            <a:r>
              <a:rPr lang="en-US" sz="2100" dirty="0"/>
              <a:t>Code resides there</a:t>
            </a:r>
          </a:p>
          <a:p>
            <a:pPr lvl="1"/>
            <a:r>
              <a:rPr lang="en-US" sz="2100" dirty="0"/>
              <a:t>Support software evolution</a:t>
            </a:r>
          </a:p>
          <a:p>
            <a:pPr lvl="1"/>
            <a:r>
              <a:rPr lang="en-US" sz="2100" dirty="0"/>
              <a:t>Support groups of developers of open source software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0" y="2168325"/>
            <a:ext cx="3943350" cy="1770121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sz="33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Software registry</a:t>
            </a:r>
          </a:p>
          <a:p>
            <a:pPr lvl="1"/>
            <a:r>
              <a:rPr lang="en-US" sz="2100" dirty="0"/>
              <a:t>Capture metadata</a:t>
            </a:r>
          </a:p>
          <a:p>
            <a:pPr lvl="1"/>
            <a:r>
              <a:rPr lang="en-US" sz="2100" dirty="0"/>
              <a:t>Useful structured information about the code</a:t>
            </a:r>
          </a:p>
          <a:p>
            <a:pPr lvl="2"/>
            <a:endParaRPr lang="en-US" sz="1800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8891" y="4261270"/>
            <a:ext cx="1099211" cy="3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927" y="4284885"/>
            <a:ext cx="892175" cy="2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0302" y="4852393"/>
            <a:ext cx="1727597" cy="43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7838" y="5411788"/>
            <a:ext cx="1000124" cy="42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775" y="4284886"/>
            <a:ext cx="1409700" cy="22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8425" y="4876696"/>
            <a:ext cx="546101" cy="4150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86328" y="5288707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F7F7F"/>
                </a:solidFill>
              </a:rPr>
              <a:t>CRAN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046" y="5240396"/>
            <a:ext cx="2095500" cy="219075"/>
          </a:xfrm>
          <a:prstGeom prst="rect">
            <a:avLst/>
          </a:prstGeom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t="6487" r="3464" b="8475"/>
          <a:stretch>
            <a:fillRect/>
          </a:stretch>
        </p:blipFill>
        <p:spPr bwMode="auto">
          <a:xfrm>
            <a:off x="6981308" y="4193795"/>
            <a:ext cx="1108420" cy="86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4389120" y="1889760"/>
            <a:ext cx="3971109" cy="173300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5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OntoSoft</a:t>
            </a:r>
            <a:endParaRPr lang="en-US" alt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9763" y="4030663"/>
            <a:ext cx="8521700" cy="20002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Monotype Sorts" charset="2"/>
              <a:buChar char=""/>
              <a:defRPr sz="2400">
                <a:solidFill>
                  <a:srgbClr val="00017B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•"/>
              <a:defRPr sz="2000">
                <a:solidFill>
                  <a:srgbClr val="00017B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>
                <a:solidFill>
                  <a:srgbClr val="00017B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Monotype Sorts" charset="2"/>
              <a:buChar char=""/>
              <a:defRPr sz="1600">
                <a:solidFill>
                  <a:srgbClr val="00017B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Char char="•"/>
              <a:defRPr sz="1600">
                <a:solidFill>
                  <a:srgbClr val="00017B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  <a:defRPr/>
            </a:pPr>
            <a:r>
              <a:rPr lang="en-US" b="0" kern="0" dirty="0" smtClean="0">
                <a:solidFill>
                  <a:schemeClr val="tx2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Registry for software</a:t>
            </a:r>
          </a:p>
          <a:p>
            <a:pPr lvl="1">
              <a:defRPr/>
            </a:pPr>
            <a:r>
              <a:rPr lang="en-US" b="0" kern="0" dirty="0" smtClean="0">
                <a:solidFill>
                  <a:schemeClr val="tx2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Complements code repositories</a:t>
            </a:r>
          </a:p>
          <a:p>
            <a:pPr lvl="1">
              <a:defRPr/>
            </a:pPr>
            <a:r>
              <a:rPr lang="en-US" b="0" kern="0" dirty="0" smtClean="0">
                <a:solidFill>
                  <a:schemeClr val="tx2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Scientist-centered software metadata</a:t>
            </a:r>
          </a:p>
          <a:p>
            <a:pPr lvl="1">
              <a:defRPr/>
            </a:pPr>
            <a:r>
              <a:rPr lang="en-US" b="0" kern="0" dirty="0" smtClean="0">
                <a:solidFill>
                  <a:schemeClr val="tx2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Community curated software metadata</a:t>
            </a:r>
          </a:p>
          <a:p>
            <a:pPr lvl="1">
              <a:defRPr/>
            </a:pPr>
            <a:r>
              <a:rPr lang="en-US" b="0" kern="0" dirty="0" smtClean="0">
                <a:solidFill>
                  <a:schemeClr val="tx2">
                    <a:lumMod val="50000"/>
                  </a:schemeClr>
                </a:solidFill>
                <a:ea typeface="ＭＳ Ｐゴシック" charset="0"/>
                <a:cs typeface="ＭＳ Ｐゴシック" charset="0"/>
              </a:rPr>
              <a:t>Training scientists on best practices</a:t>
            </a:r>
          </a:p>
          <a:p>
            <a:pPr>
              <a:buFont typeface="Monotype Sorts" charset="0"/>
              <a:buChar char=""/>
              <a:defRPr/>
            </a:pPr>
            <a:endParaRPr lang="en-US" b="0" kern="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1229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9" t="6487" r="3464" b="8475"/>
          <a:stretch>
            <a:fillRect/>
          </a:stretch>
        </p:blipFill>
        <p:spPr bwMode="auto">
          <a:xfrm>
            <a:off x="941341" y="1690691"/>
            <a:ext cx="2430463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10093" y="2019681"/>
            <a:ext cx="317240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hlinkClick r:id="rId3"/>
              </a:rPr>
              <a:t>http://ontosoft.org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>
                <a:hlinkClick r:id="rId4"/>
              </a:rPr>
              <a:t>http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imcr.ontosoft.org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030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ISI.potx" id="{EC3537AD-71E6-40CC-B6B9-0C10D6E541EE}" vid="{F69CCE91-F3EA-43B2-BD9B-500D0AA6C9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TemplateISI</Template>
  <TotalTime>157</TotalTime>
  <Words>808</Words>
  <Application>Microsoft Office PowerPoint</Application>
  <PresentationFormat>On-screen Show (4:3)</PresentationFormat>
  <Paragraphs>143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MS PGothic</vt:lpstr>
      <vt:lpstr>MS PGothic</vt:lpstr>
      <vt:lpstr>游ゴシック</vt:lpstr>
      <vt:lpstr>游ゴシック Light</vt:lpstr>
      <vt:lpstr>Arial</vt:lpstr>
      <vt:lpstr>Arial Narrow</vt:lpstr>
      <vt:lpstr>Book Antiqua</vt:lpstr>
      <vt:lpstr>Calibri</vt:lpstr>
      <vt:lpstr>Calibri Light</vt:lpstr>
      <vt:lpstr>Helvetica</vt:lpstr>
      <vt:lpstr>Monotype Sorts</vt:lpstr>
      <vt:lpstr>Times New Roman</vt:lpstr>
      <vt:lpstr>Office Theme</vt:lpstr>
      <vt:lpstr>OntoSof Tutorial A Distributed Semantic Registry for Scientific Software</vt:lpstr>
      <vt:lpstr>PowerPoint Presentation</vt:lpstr>
      <vt:lpstr>The Value of Software: Reproducibility</vt:lpstr>
      <vt:lpstr>Quantifying the Value of Software through  “Reproducibility Maps”  [Bourne &amp; Gil et al 12]</vt:lpstr>
      <vt:lpstr>Software Today</vt:lpstr>
      <vt:lpstr>“Dark Software”</vt:lpstr>
      <vt:lpstr>Why Is Software Not Shared?</vt:lpstr>
      <vt:lpstr>Software Repository vs Software Registry</vt:lpstr>
      <vt:lpstr>OntoSoft</vt:lpstr>
      <vt:lpstr>OntoSoft Metadata Categories</vt:lpstr>
      <vt:lpstr>Describing Scientific Software in OntoSoft</vt:lpstr>
      <vt:lpstr>Access control</vt:lpstr>
      <vt:lpstr>Finding Software with OntoSoft </vt:lpstr>
      <vt:lpstr>Comparing Alternatives with OntoSoft</vt:lpstr>
      <vt:lpstr>Publishing Software Metadata with OntoSoft</vt:lpstr>
      <vt:lpstr>PowerPoint Presentation</vt:lpstr>
      <vt:lpstr>Registering in OntoSoft</vt:lpstr>
      <vt:lpstr>Adding a software entry</vt:lpstr>
      <vt:lpstr>Adding a software entry (2)</vt:lpstr>
      <vt:lpstr>Importing metadata from GitHub</vt:lpstr>
      <vt:lpstr>Describing a software entry</vt:lpstr>
      <vt:lpstr>Describing a software entry (2)</vt:lpstr>
      <vt:lpstr>Allowing others to change your metadata</vt:lpstr>
      <vt:lpstr>Allowing others to change your metadata (2)</vt:lpstr>
      <vt:lpstr>Allowing others to change your metadata (3)</vt:lpstr>
      <vt:lpstr>Downloading your software metadata</vt:lpstr>
      <vt:lpstr>Finding Software with OntoSoft </vt:lpstr>
      <vt:lpstr>Comparing Software</vt:lpstr>
      <vt:lpstr>Comparing Software (2)</vt:lpstr>
      <vt:lpstr>Acknowledgements</vt:lpstr>
    </vt:vector>
  </TitlesOfParts>
  <Company>USC/ISI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OntoSof Tutorial A Distributed Semantic Registry for Scientific Software</dc:title>
  <dc:creator>dgarijo</dc:creator>
  <cp:lastModifiedBy>dgarijo</cp:lastModifiedBy>
  <cp:revision>44</cp:revision>
  <dcterms:created xsi:type="dcterms:W3CDTF">2018-06-11T01:23:58Z</dcterms:created>
  <dcterms:modified xsi:type="dcterms:W3CDTF">2018-06-11T04:03:28Z</dcterms:modified>
</cp:coreProperties>
</file>